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Inter"/>
      <p:regular r:id="rId29"/>
      <p:bold r:id="rId30"/>
      <p:italic r:id="rId31"/>
      <p:boldItalic r:id="rId32"/>
    </p:embeddedFont>
    <p:embeddedFont>
      <p:font typeface="Montserrat Medium"/>
      <p:regular r:id="rId33"/>
      <p:bold r:id="rId34"/>
      <p:italic r:id="rId35"/>
      <p:boldItalic r:id="rId36"/>
    </p:embeddedFont>
    <p:embeddedFont>
      <p:font typeface="Montserrat ExtraBold"/>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italic.fntdata"/><Relationship Id="rId30" Type="http://schemas.openxmlformats.org/officeDocument/2006/relationships/font" Target="fonts/Inter-bold.fntdata"/><Relationship Id="rId11" Type="http://schemas.openxmlformats.org/officeDocument/2006/relationships/slide" Target="slides/slide6.xml"/><Relationship Id="rId33" Type="http://schemas.openxmlformats.org/officeDocument/2006/relationships/font" Target="fonts/MontserratMedium-regular.fntdata"/><Relationship Id="rId10" Type="http://schemas.openxmlformats.org/officeDocument/2006/relationships/slide" Target="slides/slide5.xml"/><Relationship Id="rId32" Type="http://schemas.openxmlformats.org/officeDocument/2006/relationships/font" Target="fonts/Inter-boldItalic.fntdata"/><Relationship Id="rId13" Type="http://schemas.openxmlformats.org/officeDocument/2006/relationships/slide" Target="slides/slide8.xml"/><Relationship Id="rId35" Type="http://schemas.openxmlformats.org/officeDocument/2006/relationships/font" Target="fonts/MontserratMedium-italic.fntdata"/><Relationship Id="rId12" Type="http://schemas.openxmlformats.org/officeDocument/2006/relationships/slide" Target="slides/slide7.xml"/><Relationship Id="rId34" Type="http://schemas.openxmlformats.org/officeDocument/2006/relationships/font" Target="fonts/MontserratMedium-bold.fntdata"/><Relationship Id="rId15" Type="http://schemas.openxmlformats.org/officeDocument/2006/relationships/slide" Target="slides/slide10.xml"/><Relationship Id="rId37" Type="http://schemas.openxmlformats.org/officeDocument/2006/relationships/font" Target="fonts/MontserratExtraBold-bold.fntdata"/><Relationship Id="rId14" Type="http://schemas.openxmlformats.org/officeDocument/2006/relationships/slide" Target="slides/slide9.xml"/><Relationship Id="rId36" Type="http://schemas.openxmlformats.org/officeDocument/2006/relationships/font" Target="fonts/MontserratMedium-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ontserratExtra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b09f91d1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8b09f91d1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8a9cec0de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8a9cec0de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8b09f91d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8b09f91d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8b09f91d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8b09f91d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b09f91d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b09f91d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8b09f91d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8b09f91d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8b09f91d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8b09f91d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8b09f91d1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8b09f91d1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8b09f91d1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8b09f91d1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8b09f91d1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8b09f91d1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8a9cec0de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8a9cec0de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b09f91d1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8b09f91d1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b09f91d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8b09f91d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8b09f91d1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8b09f91d1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b09f91d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8b09f91d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8b09f91d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8b09f91d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8b09f91d1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8b09f91d1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8b09f91d1e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8b09f91d1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37150" y="1952400"/>
            <a:ext cx="4792200" cy="123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Internship Presentation</a:t>
            </a:r>
            <a:endParaRPr/>
          </a:p>
        </p:txBody>
      </p:sp>
      <p:sp>
        <p:nvSpPr>
          <p:cNvPr id="159" name="Google Shape;159;p36"/>
          <p:cNvSpPr txBox="1"/>
          <p:nvPr>
            <p:ph idx="1" type="subTitle"/>
          </p:nvPr>
        </p:nvSpPr>
        <p:spPr>
          <a:xfrm>
            <a:off x="3008650" y="3191100"/>
            <a:ext cx="3049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Samiya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5"/>
          <p:cNvSpPr txBox="1"/>
          <p:nvPr>
            <p:ph type="title"/>
          </p:nvPr>
        </p:nvSpPr>
        <p:spPr>
          <a:xfrm>
            <a:off x="938500" y="774350"/>
            <a:ext cx="5057400" cy="5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(Large Language Model)</a:t>
            </a:r>
            <a:endParaRPr/>
          </a:p>
        </p:txBody>
      </p:sp>
      <p:sp>
        <p:nvSpPr>
          <p:cNvPr id="231" name="Google Shape;231;p45"/>
          <p:cNvSpPr txBox="1"/>
          <p:nvPr>
            <p:ph idx="1" type="body"/>
          </p:nvPr>
        </p:nvSpPr>
        <p:spPr>
          <a:xfrm>
            <a:off x="938500" y="138642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LLMs</a:t>
            </a:r>
            <a:r>
              <a:rPr lang="en"/>
              <a:t> are </a:t>
            </a:r>
            <a:r>
              <a:rPr b="1" lang="en"/>
              <a:t>trained on vast amounts of data and use billions of parameters</a:t>
            </a:r>
            <a:r>
              <a:rPr lang="en"/>
              <a:t> to comprehend and generate original output similar to human-like responses. </a:t>
            </a:r>
            <a:endParaRPr/>
          </a:p>
          <a:p>
            <a:pPr indent="0" lvl="0" marL="0" rtl="0" algn="l">
              <a:spcBef>
                <a:spcPts val="1600"/>
              </a:spcBef>
              <a:spcAft>
                <a:spcPts val="0"/>
              </a:spcAft>
              <a:buNone/>
            </a:pPr>
            <a:r>
              <a:rPr lang="en"/>
              <a:t>These models are built using machine learning techniques, specifically a type of neural network known as a </a:t>
            </a:r>
            <a:r>
              <a:rPr b="1" lang="en"/>
              <a:t>transformer model</a:t>
            </a:r>
            <a:r>
              <a:rPr lang="en"/>
              <a:t>.</a:t>
            </a:r>
            <a:endParaRPr/>
          </a:p>
          <a:p>
            <a:pPr indent="0" lvl="0" marL="0" rtl="0" algn="l">
              <a:spcBef>
                <a:spcPts val="1600"/>
              </a:spcBef>
              <a:spcAft>
                <a:spcPts val="1600"/>
              </a:spcAft>
              <a:buNone/>
            </a:pPr>
            <a:r>
              <a:rPr lang="en"/>
              <a:t>A transformer model learns context and thus meaning by tracking relationships in sequential data, like the words in a sentence.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model used</a:t>
            </a:r>
            <a:endParaRPr/>
          </a:p>
        </p:txBody>
      </p:sp>
      <p:sp>
        <p:nvSpPr>
          <p:cNvPr id="237" name="Google Shape;237;p46"/>
          <p:cNvSpPr txBox="1"/>
          <p:nvPr>
            <p:ph idx="1" type="body"/>
          </p:nvPr>
        </p:nvSpPr>
        <p:spPr>
          <a:xfrm>
            <a:off x="938500" y="1126525"/>
            <a:ext cx="6055200" cy="3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"mistralai/Mistral-7B-Instruct-v0.3"</a:t>
            </a:r>
            <a:r>
              <a:rPr lang="en"/>
              <a:t> LLM model from HuggingFace was </a:t>
            </a:r>
            <a:r>
              <a:rPr lang="en"/>
              <a:t>implemented for this project. It is designed to provide high-quality, detailed responses to user instructions.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Key features:</a:t>
            </a:r>
            <a:endParaRPr b="1"/>
          </a:p>
          <a:p>
            <a:pPr indent="-317500" lvl="0" marL="457200" rtl="0" algn="l">
              <a:spcBef>
                <a:spcPts val="0"/>
              </a:spcBef>
              <a:spcAft>
                <a:spcPts val="0"/>
              </a:spcAft>
              <a:buSzPts val="1400"/>
              <a:buAutoNum type="arabicPeriod"/>
            </a:pPr>
            <a:r>
              <a:rPr lang="en"/>
              <a:t>7 billion parameters. </a:t>
            </a:r>
            <a:endParaRPr/>
          </a:p>
          <a:p>
            <a:pPr indent="-317500" lvl="0" marL="457200" rtl="0" algn="l">
              <a:spcBef>
                <a:spcPts val="0"/>
              </a:spcBef>
              <a:spcAft>
                <a:spcPts val="0"/>
              </a:spcAft>
              <a:buSzPts val="1400"/>
              <a:buAutoNum type="arabicPeriod"/>
            </a:pPr>
            <a:r>
              <a:rPr lang="en"/>
              <a:t>Efficient in processing and understanding instructions. </a:t>
            </a:r>
            <a:endParaRPr/>
          </a:p>
          <a:p>
            <a:pPr indent="-317500" lvl="0" marL="457200" rtl="0" algn="l">
              <a:spcBef>
                <a:spcPts val="0"/>
              </a:spcBef>
              <a:spcAft>
                <a:spcPts val="0"/>
              </a:spcAft>
              <a:buSzPts val="1400"/>
              <a:buAutoNum type="arabicPeriod"/>
            </a:pPr>
            <a:r>
              <a:rPr lang="en"/>
              <a:t>Suited for chatbots, question-answering, and document retrieval.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Hence, i</a:t>
            </a:r>
            <a:r>
              <a:rPr lang="en"/>
              <a:t>t was chosen because it is </a:t>
            </a:r>
            <a:r>
              <a:rPr b="1" lang="en"/>
              <a:t>optimised for generating human-like responses</a:t>
            </a:r>
            <a:r>
              <a:rPr lang="en"/>
              <a:t> and </a:t>
            </a:r>
            <a:r>
              <a:rPr b="1" lang="en"/>
              <a:t>performs well across various NLP tasks</a:t>
            </a:r>
            <a:r>
              <a:rPr lang="en"/>
              <a:t> such as text generation, Q&amp;A systems, summarising, and more.</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7"/>
          <p:cNvSpPr txBox="1"/>
          <p:nvPr>
            <p:ph type="title"/>
          </p:nvPr>
        </p:nvSpPr>
        <p:spPr>
          <a:xfrm>
            <a:off x="1131725" y="457850"/>
            <a:ext cx="5737500" cy="8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the Chatbot generate a response?</a:t>
            </a:r>
            <a:endParaRPr/>
          </a:p>
        </p:txBody>
      </p:sp>
      <p:sp>
        <p:nvSpPr>
          <p:cNvPr id="243" name="Google Shape;243;p47"/>
          <p:cNvSpPr txBox="1"/>
          <p:nvPr>
            <p:ph idx="1" type="body"/>
          </p:nvPr>
        </p:nvSpPr>
        <p:spPr>
          <a:xfrm>
            <a:off x="1198950" y="1346400"/>
            <a:ext cx="67461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Creating Document Embeddings: </a:t>
            </a:r>
            <a:endParaRPr b="1"/>
          </a:p>
          <a:p>
            <a:pPr indent="-317500" lvl="0" marL="457200" rtl="0" algn="l">
              <a:spcBef>
                <a:spcPts val="0"/>
              </a:spcBef>
              <a:spcAft>
                <a:spcPts val="0"/>
              </a:spcAft>
              <a:buSzPts val="1400"/>
              <a:buChar char="●"/>
            </a:pPr>
            <a:r>
              <a:rPr lang="en"/>
              <a:t>Documents are converted into embeddings using the LLM model. </a:t>
            </a:r>
            <a:endParaRPr/>
          </a:p>
          <a:p>
            <a:pPr indent="-317500" lvl="0" marL="457200" rtl="0" algn="l">
              <a:spcBef>
                <a:spcPts val="0"/>
              </a:spcBef>
              <a:spcAft>
                <a:spcPts val="0"/>
              </a:spcAft>
              <a:buSzPts val="1400"/>
              <a:buChar char="●"/>
            </a:pPr>
            <a:r>
              <a:rPr lang="en"/>
              <a:t>These vector embeddings are stored in a Neo4j vector database for efficient retrieval. </a:t>
            </a:r>
            <a:endParaRPr/>
          </a:p>
          <a:p>
            <a:pPr indent="0" lvl="0" marL="0" rtl="0" algn="l">
              <a:spcBef>
                <a:spcPts val="0"/>
              </a:spcBef>
              <a:spcAft>
                <a:spcPts val="0"/>
              </a:spcAft>
              <a:buNone/>
            </a:pPr>
            <a:r>
              <a:rPr b="1" lang="en"/>
              <a:t>How Query Embeddings Work: </a:t>
            </a:r>
            <a:endParaRPr b="1"/>
          </a:p>
          <a:p>
            <a:pPr indent="-317500" lvl="0" marL="457200" rtl="0" algn="l">
              <a:spcBef>
                <a:spcPts val="0"/>
              </a:spcBef>
              <a:spcAft>
                <a:spcPts val="0"/>
              </a:spcAft>
              <a:buSzPts val="1400"/>
              <a:buChar char="●"/>
            </a:pPr>
            <a:r>
              <a:rPr lang="en"/>
              <a:t>When a user asks a question, the chatbot converts the query into an embedding. This query embedding is </a:t>
            </a:r>
            <a:r>
              <a:rPr lang="en" u="sng"/>
              <a:t>compared</a:t>
            </a:r>
            <a:r>
              <a:rPr lang="en"/>
              <a:t> with the document embeddings in the database to find the most relevant documents. </a:t>
            </a:r>
            <a:endParaRPr/>
          </a:p>
          <a:p>
            <a:pPr indent="0" lvl="0" marL="0" rtl="0" algn="l">
              <a:spcBef>
                <a:spcPts val="0"/>
              </a:spcBef>
              <a:spcAft>
                <a:spcPts val="0"/>
              </a:spcAft>
              <a:buNone/>
            </a:pPr>
            <a:r>
              <a:rPr b="1" lang="en"/>
              <a:t>Similarity Search: </a:t>
            </a:r>
            <a:endParaRPr b="1"/>
          </a:p>
          <a:p>
            <a:pPr indent="-317500" lvl="0" marL="457200" rtl="0" algn="l">
              <a:spcBef>
                <a:spcPts val="0"/>
              </a:spcBef>
              <a:spcAft>
                <a:spcPts val="0"/>
              </a:spcAft>
              <a:buSzPts val="1400"/>
              <a:buChar char="●"/>
            </a:pPr>
            <a:r>
              <a:rPr lang="en">
                <a:highlight>
                  <a:schemeClr val="accent6"/>
                </a:highlight>
              </a:rPr>
              <a:t>This is used to compare vectors by measuring how close the query vector is to the document vectors from a value between 0.0-1.0. The document with the highest similarity score is returned as the best match.</a:t>
            </a:r>
            <a:endParaRPr>
              <a:highlight>
                <a:schemeClr val="accent6"/>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8"/>
          <p:cNvSpPr txBox="1"/>
          <p:nvPr>
            <p:ph type="title"/>
          </p:nvPr>
        </p:nvSpPr>
        <p:spPr>
          <a:xfrm>
            <a:off x="1096825" y="1785700"/>
            <a:ext cx="50790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(UI) - Streamlit</a:t>
            </a:r>
            <a:endParaRPr/>
          </a:p>
        </p:txBody>
      </p:sp>
      <p:sp>
        <p:nvSpPr>
          <p:cNvPr id="249" name="Google Shape;249;p48"/>
          <p:cNvSpPr txBox="1"/>
          <p:nvPr>
            <p:ph idx="1" type="body"/>
          </p:nvPr>
        </p:nvSpPr>
        <p:spPr>
          <a:xfrm>
            <a:off x="1096825" y="2327600"/>
            <a:ext cx="5784900" cy="103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Streamlit</a:t>
            </a:r>
            <a:r>
              <a:rPr lang="en"/>
              <a:t>, an open-source Python framework, was used to create an interactive website for the Chatbot, </a:t>
            </a:r>
            <a:r>
              <a:rPr lang="en"/>
              <a:t>allowing users to interact with the model by uploading documents and chatting with the bot.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9"/>
          <p:cNvSpPr txBox="1"/>
          <p:nvPr>
            <p:ph type="ctrTitle"/>
          </p:nvPr>
        </p:nvSpPr>
        <p:spPr>
          <a:xfrm>
            <a:off x="2019025" y="1994650"/>
            <a:ext cx="4792200" cy="91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4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0"/>
          <p:cNvSpPr txBox="1"/>
          <p:nvPr>
            <p:ph type="title"/>
          </p:nvPr>
        </p:nvSpPr>
        <p:spPr>
          <a:xfrm>
            <a:off x="938500" y="938075"/>
            <a:ext cx="4629300" cy="5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&amp; Solutions</a:t>
            </a:r>
            <a:endParaRPr/>
          </a:p>
        </p:txBody>
      </p:sp>
      <p:sp>
        <p:nvSpPr>
          <p:cNvPr id="260" name="Google Shape;260;p50"/>
          <p:cNvSpPr txBox="1"/>
          <p:nvPr>
            <p:ph idx="1" type="body"/>
          </p:nvPr>
        </p:nvSpPr>
        <p:spPr>
          <a:xfrm>
            <a:off x="938500" y="1659275"/>
            <a:ext cx="6098700" cy="295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a:highlight>
                  <a:schemeClr val="accent6"/>
                </a:highlight>
              </a:rPr>
              <a:t>Connecting to the Neo4j Database.</a:t>
            </a:r>
            <a:endParaRPr b="1">
              <a:highlight>
                <a:schemeClr val="accent6"/>
              </a:highlight>
            </a:endParaRPr>
          </a:p>
          <a:p>
            <a:pPr indent="-317500" lvl="1" marL="914400" rtl="0" algn="l">
              <a:spcBef>
                <a:spcPts val="0"/>
              </a:spcBef>
              <a:spcAft>
                <a:spcPts val="0"/>
              </a:spcAft>
              <a:buSzPts val="1400"/>
              <a:buChar char="○"/>
            </a:pPr>
            <a:r>
              <a:rPr b="1" lang="en">
                <a:highlight>
                  <a:schemeClr val="accent6"/>
                </a:highlight>
              </a:rPr>
              <a:t>Solution: </a:t>
            </a:r>
            <a:r>
              <a:rPr lang="en">
                <a:highlight>
                  <a:schemeClr val="accent6"/>
                </a:highlight>
              </a:rPr>
              <a:t>Used </a:t>
            </a:r>
            <a:r>
              <a:rPr lang="en">
                <a:highlight>
                  <a:schemeClr val="accent6"/>
                </a:highlight>
              </a:rPr>
              <a:t>Jupyter Notebook</a:t>
            </a:r>
            <a:r>
              <a:rPr lang="en">
                <a:highlight>
                  <a:schemeClr val="accent6"/>
                </a:highlight>
              </a:rPr>
              <a:t> because it can be run locally.</a:t>
            </a:r>
            <a:endParaRPr>
              <a:highlight>
                <a:schemeClr val="accent6"/>
              </a:highlight>
            </a:endParaRPr>
          </a:p>
          <a:p>
            <a:pPr indent="-317500" lvl="0" marL="457200" rtl="0" algn="l">
              <a:spcBef>
                <a:spcPts val="0"/>
              </a:spcBef>
              <a:spcAft>
                <a:spcPts val="0"/>
              </a:spcAft>
              <a:buSzPts val="1400"/>
              <a:buAutoNum type="arabicPeriod"/>
            </a:pPr>
            <a:r>
              <a:rPr b="1" lang="en">
                <a:highlight>
                  <a:schemeClr val="accent6"/>
                </a:highlight>
              </a:rPr>
              <a:t>API Rate Limiting: </a:t>
            </a:r>
            <a:r>
              <a:rPr lang="en">
                <a:highlight>
                  <a:schemeClr val="accent6"/>
                </a:highlight>
              </a:rPr>
              <a:t>429 Client Error: Too Many Requests: Faced this error when making API calls, which restricted the frequency of requests and impacted performance. </a:t>
            </a:r>
            <a:endParaRPr>
              <a:highlight>
                <a:schemeClr val="accent6"/>
              </a:highlight>
            </a:endParaRPr>
          </a:p>
          <a:p>
            <a:pPr indent="-317500" lvl="1" marL="914400" rtl="0" algn="l">
              <a:spcBef>
                <a:spcPts val="0"/>
              </a:spcBef>
              <a:spcAft>
                <a:spcPts val="0"/>
              </a:spcAft>
              <a:buSzPts val="1400"/>
              <a:buChar char="○"/>
            </a:pPr>
            <a:r>
              <a:rPr b="1" lang="en">
                <a:highlight>
                  <a:schemeClr val="accent6"/>
                </a:highlight>
              </a:rPr>
              <a:t>Solution: </a:t>
            </a:r>
            <a:r>
              <a:rPr lang="en">
                <a:highlight>
                  <a:schemeClr val="accent6"/>
                </a:highlight>
              </a:rPr>
              <a:t>set the HF_TOKEN in the working environment. </a:t>
            </a:r>
            <a:endParaRPr>
              <a:highlight>
                <a:schemeClr val="accent6"/>
              </a:highlight>
            </a:endParaRPr>
          </a:p>
          <a:p>
            <a:pPr indent="-317500" lvl="0" marL="457200" rtl="0" algn="l">
              <a:spcBef>
                <a:spcPts val="0"/>
              </a:spcBef>
              <a:spcAft>
                <a:spcPts val="0"/>
              </a:spcAft>
              <a:buSzPts val="1400"/>
              <a:buAutoNum type="arabicPeriod"/>
            </a:pPr>
            <a:r>
              <a:rPr b="1" lang="en">
                <a:highlight>
                  <a:schemeClr val="accent6"/>
                </a:highlight>
              </a:rPr>
              <a:t>Chunk Overlap Adjustment:</a:t>
            </a:r>
            <a:r>
              <a:rPr lang="en">
                <a:highlight>
                  <a:schemeClr val="accent6"/>
                </a:highlight>
              </a:rPr>
              <a:t> Initially set chunk overlap to 20, which resulted in losing semantic connections in the text.</a:t>
            </a:r>
            <a:endParaRPr>
              <a:highlight>
                <a:schemeClr val="accent6"/>
              </a:highlight>
            </a:endParaRPr>
          </a:p>
          <a:p>
            <a:pPr indent="-317500" lvl="1" marL="914400" rtl="0" algn="l">
              <a:spcBef>
                <a:spcPts val="0"/>
              </a:spcBef>
              <a:spcAft>
                <a:spcPts val="0"/>
              </a:spcAft>
              <a:buSzPts val="1400"/>
              <a:buChar char="○"/>
            </a:pPr>
            <a:r>
              <a:rPr b="1" lang="en">
                <a:highlight>
                  <a:schemeClr val="accent6"/>
                </a:highlight>
              </a:rPr>
              <a:t>Solution: </a:t>
            </a:r>
            <a:r>
              <a:rPr lang="en">
                <a:highlight>
                  <a:schemeClr val="accent6"/>
                </a:highlight>
              </a:rPr>
              <a:t>Adjusted overlap to 50 (10% of chunk size - 500) to better preserve context and improve the quality of embeddings.</a:t>
            </a:r>
            <a:endParaRPr>
              <a:highlight>
                <a:schemeClr val="accent6"/>
              </a:highlight>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1"/>
          <p:cNvSpPr txBox="1"/>
          <p:nvPr>
            <p:ph type="title"/>
          </p:nvPr>
        </p:nvSpPr>
        <p:spPr>
          <a:xfrm>
            <a:off x="938500" y="878825"/>
            <a:ext cx="4629300" cy="5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Achievements</a:t>
            </a:r>
            <a:endParaRPr/>
          </a:p>
        </p:txBody>
      </p:sp>
      <p:sp>
        <p:nvSpPr>
          <p:cNvPr id="266" name="Google Shape;266;p51"/>
          <p:cNvSpPr txBox="1"/>
          <p:nvPr>
            <p:ph idx="1" type="body"/>
          </p:nvPr>
        </p:nvSpPr>
        <p:spPr>
          <a:xfrm>
            <a:off x="938500" y="1509675"/>
            <a:ext cx="5392800" cy="25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Developed a </a:t>
            </a:r>
            <a:r>
              <a:rPr b="1" lang="en"/>
              <a:t>functional GraphRAG system</a:t>
            </a:r>
            <a:r>
              <a:rPr lang="en"/>
              <a:t> that integrates document retrieval with chat functionalities, enhancing user interactions.</a:t>
            </a:r>
            <a:endParaRPr/>
          </a:p>
          <a:p>
            <a:pPr indent="0" lvl="0" marL="0" rtl="0" algn="l">
              <a:spcBef>
                <a:spcPts val="1600"/>
              </a:spcBef>
              <a:spcAft>
                <a:spcPts val="0"/>
              </a:spcAft>
              <a:buNone/>
            </a:pPr>
            <a:r>
              <a:rPr lang="en"/>
              <a:t>Designed and implemented a </a:t>
            </a:r>
            <a:r>
              <a:rPr b="1" lang="en"/>
              <a:t>user interface</a:t>
            </a:r>
            <a:r>
              <a:rPr lang="en"/>
              <a:t> using Streamlit, improving user engagement and accessibility.</a:t>
            </a:r>
            <a:endParaRPr/>
          </a:p>
          <a:p>
            <a:pPr indent="0" lvl="0" marL="0" rtl="0" algn="l">
              <a:spcBef>
                <a:spcPts val="1600"/>
              </a:spcBef>
              <a:spcAft>
                <a:spcPts val="1600"/>
              </a:spcAft>
              <a:buNone/>
            </a:pPr>
            <a:r>
              <a:rPr lang="en"/>
              <a:t>Gained insights from the mentor's code, which facilitated understanding and implementation, allowing for efficient troubleshooting and adaptation of features.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2"/>
          <p:cNvSpPr txBox="1"/>
          <p:nvPr>
            <p:ph type="title"/>
          </p:nvPr>
        </p:nvSpPr>
        <p:spPr>
          <a:xfrm>
            <a:off x="938500" y="1550463"/>
            <a:ext cx="46293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Improvements</a:t>
            </a:r>
            <a:endParaRPr/>
          </a:p>
        </p:txBody>
      </p:sp>
      <p:sp>
        <p:nvSpPr>
          <p:cNvPr id="272" name="Google Shape;272;p52"/>
          <p:cNvSpPr txBox="1"/>
          <p:nvPr>
            <p:ph idx="1" type="body"/>
          </p:nvPr>
        </p:nvSpPr>
        <p:spPr>
          <a:xfrm>
            <a:off x="938500" y="2260438"/>
            <a:ext cx="5370300" cy="133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Advanced Similarity Search Techniques (ex FAISS)</a:t>
            </a:r>
            <a:endParaRPr/>
          </a:p>
          <a:p>
            <a:pPr indent="-317500" lvl="0" marL="457200" rtl="0" algn="l">
              <a:spcBef>
                <a:spcPts val="0"/>
              </a:spcBef>
              <a:spcAft>
                <a:spcPts val="0"/>
              </a:spcAft>
              <a:buSzPts val="1400"/>
              <a:buAutoNum type="arabicPeriod"/>
            </a:pPr>
            <a:r>
              <a:rPr lang="en"/>
              <a:t>Let user upload different types of documents</a:t>
            </a:r>
            <a:endParaRPr/>
          </a:p>
          <a:p>
            <a:pPr indent="-317500" lvl="0" marL="457200" rtl="0" algn="l">
              <a:spcBef>
                <a:spcPts val="0"/>
              </a:spcBef>
              <a:spcAft>
                <a:spcPts val="0"/>
              </a:spcAft>
              <a:buSzPts val="1400"/>
              <a:buAutoNum type="arabicPeriod"/>
            </a:pPr>
            <a:r>
              <a:rPr lang="en"/>
              <a:t>Build the UI for the Chatbot using HTML and CSS instead to implement more features.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3"/>
          <p:cNvSpPr txBox="1"/>
          <p:nvPr>
            <p:ph type="title"/>
          </p:nvPr>
        </p:nvSpPr>
        <p:spPr>
          <a:xfrm>
            <a:off x="949700" y="15083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78" name="Google Shape;278;p53"/>
          <p:cNvSpPr txBox="1"/>
          <p:nvPr>
            <p:ph idx="1" type="body"/>
          </p:nvPr>
        </p:nvSpPr>
        <p:spPr>
          <a:xfrm>
            <a:off x="949700" y="2117475"/>
            <a:ext cx="6289200" cy="151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this internship I’ve s</a:t>
            </a:r>
            <a:r>
              <a:rPr lang="en"/>
              <a:t>uccessfully implemented the </a:t>
            </a:r>
            <a:r>
              <a:rPr b="1" lang="en"/>
              <a:t>GraphRAG system</a:t>
            </a:r>
            <a:r>
              <a:rPr lang="en"/>
              <a:t>, integrating document retrieval and chatbot functionality with a user-friendly interface. Further, I’ve g</a:t>
            </a:r>
            <a:r>
              <a:rPr lang="en"/>
              <a:t>ained a deeper understanding of </a:t>
            </a:r>
            <a:r>
              <a:rPr b="1" lang="en"/>
              <a:t>LLMs, vector embeddings, similarity search, Neo4j integration, </a:t>
            </a:r>
            <a:r>
              <a:rPr lang="en"/>
              <a:t>and</a:t>
            </a:r>
            <a:r>
              <a:rPr b="1" lang="en"/>
              <a:t> enhanced my skills in developing a user interface (UI).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4"/>
          <p:cNvSpPr txBox="1"/>
          <p:nvPr>
            <p:ph type="ctrTitle"/>
          </p:nvPr>
        </p:nvSpPr>
        <p:spPr>
          <a:xfrm>
            <a:off x="3585875" y="3048000"/>
            <a:ext cx="4863300" cy="10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title"/>
          </p:nvPr>
        </p:nvSpPr>
        <p:spPr>
          <a:xfrm>
            <a:off x="938500" y="7178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Overview:</a:t>
            </a:r>
            <a:endParaRPr/>
          </a:p>
          <a:p>
            <a:pPr indent="0" lvl="0" marL="0" rtl="0" algn="l">
              <a:spcBef>
                <a:spcPts val="0"/>
              </a:spcBef>
              <a:spcAft>
                <a:spcPts val="0"/>
              </a:spcAft>
              <a:buNone/>
            </a:pPr>
            <a:r>
              <a:rPr lang="en"/>
              <a:t>Chatbot using GraphRAG</a:t>
            </a:r>
            <a:endParaRPr/>
          </a:p>
        </p:txBody>
      </p:sp>
      <p:sp>
        <p:nvSpPr>
          <p:cNvPr id="165" name="Google Shape;165;p37"/>
          <p:cNvSpPr txBox="1"/>
          <p:nvPr>
            <p:ph idx="1" type="body"/>
          </p:nvPr>
        </p:nvSpPr>
        <p:spPr>
          <a:xfrm>
            <a:off x="938500" y="1659275"/>
            <a:ext cx="55608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Task/Research Assigned: </a:t>
            </a:r>
            <a:r>
              <a:rPr lang="en"/>
              <a:t>Implement the GraphRAG method to create a document-based Chatbot. </a:t>
            </a:r>
            <a:endParaRPr/>
          </a:p>
          <a:p>
            <a:pPr indent="0" lvl="0" marL="0" rtl="0" algn="l">
              <a:spcBef>
                <a:spcPts val="1600"/>
              </a:spcBef>
              <a:spcAft>
                <a:spcPts val="0"/>
              </a:spcAft>
              <a:buNone/>
            </a:pPr>
            <a:r>
              <a:rPr b="1" lang="en"/>
              <a:t>Technology</a:t>
            </a:r>
            <a:r>
              <a:rPr b="1" lang="en"/>
              <a:t> used: </a:t>
            </a:r>
            <a:r>
              <a:rPr lang="en"/>
              <a:t>Python, </a:t>
            </a:r>
            <a:r>
              <a:rPr lang="en"/>
              <a:t>Langchain, </a:t>
            </a:r>
            <a:r>
              <a:rPr lang="en"/>
              <a:t>Neo4j, HuggingFace, &amp; Streamlit.</a:t>
            </a:r>
            <a:endParaRPr/>
          </a:p>
          <a:p>
            <a:pPr indent="0" lvl="0" marL="0" rtl="0" algn="l">
              <a:spcBef>
                <a:spcPts val="1600"/>
              </a:spcBef>
              <a:spcAft>
                <a:spcPts val="0"/>
              </a:spcAft>
              <a:buNone/>
            </a:pPr>
            <a:r>
              <a:rPr b="1" lang="en"/>
              <a:t>Aim: </a:t>
            </a:r>
            <a:r>
              <a:rPr lang="en"/>
              <a:t>I</a:t>
            </a:r>
            <a:r>
              <a:rPr lang="en"/>
              <a:t>mprove chatbot accuracy to generate an accurate response.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8"/>
          <p:cNvSpPr txBox="1"/>
          <p:nvPr>
            <p:ph type="title"/>
          </p:nvPr>
        </p:nvSpPr>
        <p:spPr>
          <a:xfrm>
            <a:off x="938500" y="935300"/>
            <a:ext cx="4629300" cy="5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171" name="Google Shape;171;p38"/>
          <p:cNvSpPr txBox="1"/>
          <p:nvPr>
            <p:ph idx="1" type="body"/>
          </p:nvPr>
        </p:nvSpPr>
        <p:spPr>
          <a:xfrm>
            <a:off x="938500" y="1659275"/>
            <a:ext cx="52248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PHASE 1:</a:t>
            </a:r>
            <a:r>
              <a:rPr lang="en"/>
              <a:t> Introductory sessions with my mentor and learning the courses on DeepLearning.AI to have an understanding of the task. </a:t>
            </a:r>
            <a:endParaRPr/>
          </a:p>
          <a:p>
            <a:pPr indent="0" lvl="0" marL="0" rtl="0" algn="l">
              <a:spcBef>
                <a:spcPts val="1600"/>
              </a:spcBef>
              <a:spcAft>
                <a:spcPts val="0"/>
              </a:spcAft>
              <a:buNone/>
            </a:pPr>
            <a:r>
              <a:rPr b="1" lang="en"/>
              <a:t>PHASE 2:</a:t>
            </a:r>
            <a:r>
              <a:rPr lang="en"/>
              <a:t> Initial code on Jupyter Notebook.</a:t>
            </a:r>
            <a:endParaRPr/>
          </a:p>
          <a:p>
            <a:pPr indent="0" lvl="0" marL="0" rtl="0" algn="l">
              <a:spcBef>
                <a:spcPts val="1600"/>
              </a:spcBef>
              <a:spcAft>
                <a:spcPts val="0"/>
              </a:spcAft>
              <a:buNone/>
            </a:pPr>
            <a:r>
              <a:rPr b="1" lang="en"/>
              <a:t>PHASE 3:</a:t>
            </a:r>
            <a:r>
              <a:rPr lang="en"/>
              <a:t> Created the UI using Streamlit. </a:t>
            </a:r>
            <a:endParaRPr/>
          </a:p>
          <a:p>
            <a:pPr indent="0" lvl="0" marL="0" rtl="0" algn="l">
              <a:spcBef>
                <a:spcPts val="1600"/>
              </a:spcBef>
              <a:spcAft>
                <a:spcPts val="1600"/>
              </a:spcAft>
              <a:buNone/>
            </a:pPr>
            <a:r>
              <a:rPr b="1" lang="en"/>
              <a:t>PHASE 4: </a:t>
            </a:r>
            <a:r>
              <a:rPr lang="en"/>
              <a:t>A</a:t>
            </a:r>
            <a:r>
              <a:rPr lang="en"/>
              <a:t>dding finishing touches to the code and UI.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9"/>
          <p:cNvSpPr txBox="1"/>
          <p:nvPr>
            <p:ph type="title"/>
          </p:nvPr>
        </p:nvSpPr>
        <p:spPr>
          <a:xfrm>
            <a:off x="938500" y="445025"/>
            <a:ext cx="46293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Terms</a:t>
            </a:r>
            <a:endParaRPr/>
          </a:p>
        </p:txBody>
      </p:sp>
      <p:sp>
        <p:nvSpPr>
          <p:cNvPr id="177" name="Google Shape;177;p39"/>
          <p:cNvSpPr/>
          <p:nvPr/>
        </p:nvSpPr>
        <p:spPr>
          <a:xfrm>
            <a:off x="868250" y="1377150"/>
            <a:ext cx="672300" cy="672300"/>
          </a:xfrm>
          <a:prstGeom prst="ellipse">
            <a:avLst/>
          </a:prstGeom>
          <a:gradFill>
            <a:gsLst>
              <a:gs pos="0">
                <a:srgbClr val="FFC882"/>
              </a:gs>
              <a:gs pos="100000">
                <a:srgbClr val="F58E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9"/>
          <p:cNvSpPr txBox="1"/>
          <p:nvPr>
            <p:ph idx="1" type="body"/>
          </p:nvPr>
        </p:nvSpPr>
        <p:spPr>
          <a:xfrm flipH="1">
            <a:off x="914900" y="1487250"/>
            <a:ext cx="579000" cy="452100"/>
          </a:xfrm>
          <a:prstGeom prst="rect">
            <a:avLst/>
          </a:prstGeom>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 sz="2400">
                <a:solidFill>
                  <a:schemeClr val="accent6"/>
                </a:solidFill>
                <a:latin typeface="Inter"/>
                <a:ea typeface="Inter"/>
                <a:cs typeface="Inter"/>
                <a:sym typeface="Inter"/>
              </a:rPr>
              <a:t>01</a:t>
            </a:r>
            <a:endParaRPr>
              <a:solidFill>
                <a:schemeClr val="accent6"/>
              </a:solidFill>
            </a:endParaRPr>
          </a:p>
        </p:txBody>
      </p:sp>
      <p:sp>
        <p:nvSpPr>
          <p:cNvPr id="179" name="Google Shape;179;p39"/>
          <p:cNvSpPr txBox="1"/>
          <p:nvPr/>
        </p:nvSpPr>
        <p:spPr>
          <a:xfrm>
            <a:off x="1653800" y="1497750"/>
            <a:ext cx="174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1600">
                <a:solidFill>
                  <a:schemeClr val="lt2"/>
                </a:solidFill>
                <a:latin typeface="Inter"/>
                <a:ea typeface="Inter"/>
                <a:cs typeface="Inter"/>
                <a:sym typeface="Inter"/>
              </a:rPr>
              <a:t>Vectors</a:t>
            </a:r>
            <a:endParaRPr b="1" sz="1600">
              <a:solidFill>
                <a:schemeClr val="lt2"/>
              </a:solidFill>
              <a:latin typeface="Inter"/>
              <a:ea typeface="Inter"/>
              <a:cs typeface="Inter"/>
              <a:sym typeface="Inter"/>
            </a:endParaRPr>
          </a:p>
        </p:txBody>
      </p:sp>
      <p:sp>
        <p:nvSpPr>
          <p:cNvPr id="180" name="Google Shape;180;p39"/>
          <p:cNvSpPr/>
          <p:nvPr/>
        </p:nvSpPr>
        <p:spPr>
          <a:xfrm>
            <a:off x="868250" y="2333525"/>
            <a:ext cx="672300" cy="672300"/>
          </a:xfrm>
          <a:prstGeom prst="ellipse">
            <a:avLst/>
          </a:prstGeom>
          <a:gradFill>
            <a:gsLst>
              <a:gs pos="0">
                <a:srgbClr val="FFC882"/>
              </a:gs>
              <a:gs pos="100000">
                <a:srgbClr val="F58E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9"/>
          <p:cNvSpPr txBox="1"/>
          <p:nvPr>
            <p:ph idx="1" type="body"/>
          </p:nvPr>
        </p:nvSpPr>
        <p:spPr>
          <a:xfrm flipH="1">
            <a:off x="834950" y="2443625"/>
            <a:ext cx="738900" cy="452100"/>
          </a:xfrm>
          <a:prstGeom prst="rect">
            <a:avLst/>
          </a:prstGeom>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 sz="2400">
                <a:solidFill>
                  <a:schemeClr val="accent6"/>
                </a:solidFill>
                <a:latin typeface="Inter"/>
                <a:ea typeface="Inter"/>
                <a:cs typeface="Inter"/>
                <a:sym typeface="Inter"/>
              </a:rPr>
              <a:t>02</a:t>
            </a:r>
            <a:endParaRPr>
              <a:solidFill>
                <a:schemeClr val="accent6"/>
              </a:solidFill>
            </a:endParaRPr>
          </a:p>
        </p:txBody>
      </p:sp>
      <p:sp>
        <p:nvSpPr>
          <p:cNvPr id="182" name="Google Shape;182;p39"/>
          <p:cNvSpPr txBox="1"/>
          <p:nvPr/>
        </p:nvSpPr>
        <p:spPr>
          <a:xfrm>
            <a:off x="1653800" y="2454125"/>
            <a:ext cx="200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1600">
                <a:solidFill>
                  <a:schemeClr val="lt2"/>
                </a:solidFill>
                <a:latin typeface="Inter"/>
                <a:ea typeface="Inter"/>
                <a:cs typeface="Inter"/>
                <a:sym typeface="Inter"/>
              </a:rPr>
              <a:t>Embeddings</a:t>
            </a:r>
            <a:endParaRPr b="1" sz="1600">
              <a:solidFill>
                <a:schemeClr val="lt2"/>
              </a:solidFill>
              <a:latin typeface="Inter"/>
              <a:ea typeface="Inter"/>
              <a:cs typeface="Inter"/>
              <a:sym typeface="Inter"/>
            </a:endParaRPr>
          </a:p>
        </p:txBody>
      </p:sp>
      <p:sp>
        <p:nvSpPr>
          <p:cNvPr id="183" name="Google Shape;183;p39"/>
          <p:cNvSpPr/>
          <p:nvPr/>
        </p:nvSpPr>
        <p:spPr>
          <a:xfrm>
            <a:off x="901550" y="3239525"/>
            <a:ext cx="672300" cy="672300"/>
          </a:xfrm>
          <a:prstGeom prst="ellipse">
            <a:avLst/>
          </a:prstGeom>
          <a:gradFill>
            <a:gsLst>
              <a:gs pos="0">
                <a:srgbClr val="FFC882"/>
              </a:gs>
              <a:gs pos="100000">
                <a:srgbClr val="F58E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9"/>
          <p:cNvSpPr txBox="1"/>
          <p:nvPr>
            <p:ph idx="1" type="body"/>
          </p:nvPr>
        </p:nvSpPr>
        <p:spPr>
          <a:xfrm flipH="1">
            <a:off x="868250" y="3349625"/>
            <a:ext cx="738900" cy="452100"/>
          </a:xfrm>
          <a:prstGeom prst="rect">
            <a:avLst/>
          </a:prstGeom>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 sz="2400">
                <a:solidFill>
                  <a:schemeClr val="accent6"/>
                </a:solidFill>
                <a:latin typeface="Inter"/>
                <a:ea typeface="Inter"/>
                <a:cs typeface="Inter"/>
                <a:sym typeface="Inter"/>
              </a:rPr>
              <a:t>03</a:t>
            </a:r>
            <a:endParaRPr>
              <a:solidFill>
                <a:schemeClr val="accent6"/>
              </a:solidFill>
            </a:endParaRPr>
          </a:p>
        </p:txBody>
      </p:sp>
      <p:sp>
        <p:nvSpPr>
          <p:cNvPr id="185" name="Google Shape;185;p39"/>
          <p:cNvSpPr txBox="1"/>
          <p:nvPr/>
        </p:nvSpPr>
        <p:spPr>
          <a:xfrm>
            <a:off x="1687100" y="3360125"/>
            <a:ext cx="133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1600">
                <a:solidFill>
                  <a:schemeClr val="lt2"/>
                </a:solidFill>
                <a:latin typeface="Inter"/>
                <a:ea typeface="Inter"/>
                <a:cs typeface="Inter"/>
                <a:sym typeface="Inter"/>
              </a:rPr>
              <a:t>GraphRAG</a:t>
            </a:r>
            <a:endParaRPr b="1" sz="1600">
              <a:solidFill>
                <a:schemeClr val="lt2"/>
              </a:solidFill>
              <a:latin typeface="Inter"/>
              <a:ea typeface="Inter"/>
              <a:cs typeface="Inter"/>
              <a:sym typeface="Inter"/>
            </a:endParaRPr>
          </a:p>
        </p:txBody>
      </p:sp>
      <p:sp>
        <p:nvSpPr>
          <p:cNvPr id="186" name="Google Shape;186;p39"/>
          <p:cNvSpPr/>
          <p:nvPr/>
        </p:nvSpPr>
        <p:spPr>
          <a:xfrm>
            <a:off x="3840050" y="1377150"/>
            <a:ext cx="672300" cy="672300"/>
          </a:xfrm>
          <a:prstGeom prst="ellipse">
            <a:avLst/>
          </a:prstGeom>
          <a:gradFill>
            <a:gsLst>
              <a:gs pos="0">
                <a:srgbClr val="FFC882"/>
              </a:gs>
              <a:gs pos="100000">
                <a:srgbClr val="F58E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9"/>
          <p:cNvSpPr txBox="1"/>
          <p:nvPr>
            <p:ph idx="1" type="body"/>
          </p:nvPr>
        </p:nvSpPr>
        <p:spPr>
          <a:xfrm flipH="1">
            <a:off x="3863300" y="1494575"/>
            <a:ext cx="625800" cy="452100"/>
          </a:xfrm>
          <a:prstGeom prst="rect">
            <a:avLst/>
          </a:prstGeom>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 sz="2400">
                <a:solidFill>
                  <a:schemeClr val="accent6"/>
                </a:solidFill>
                <a:latin typeface="Inter"/>
                <a:ea typeface="Inter"/>
                <a:cs typeface="Inter"/>
                <a:sym typeface="Inter"/>
              </a:rPr>
              <a:t>04</a:t>
            </a:r>
            <a:endParaRPr>
              <a:solidFill>
                <a:schemeClr val="accent6"/>
              </a:solidFill>
            </a:endParaRPr>
          </a:p>
        </p:txBody>
      </p:sp>
      <p:sp>
        <p:nvSpPr>
          <p:cNvPr id="188" name="Google Shape;188;p39"/>
          <p:cNvSpPr txBox="1"/>
          <p:nvPr/>
        </p:nvSpPr>
        <p:spPr>
          <a:xfrm>
            <a:off x="4625600" y="14977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1600">
                <a:solidFill>
                  <a:schemeClr val="lt2"/>
                </a:solidFill>
                <a:latin typeface="Inter"/>
                <a:ea typeface="Inter"/>
                <a:cs typeface="Inter"/>
                <a:sym typeface="Inter"/>
              </a:rPr>
              <a:t>Knowledge Graph</a:t>
            </a:r>
            <a:endParaRPr b="1" sz="1600">
              <a:solidFill>
                <a:schemeClr val="lt2"/>
              </a:solidFill>
              <a:latin typeface="Inter"/>
              <a:ea typeface="Inter"/>
              <a:cs typeface="Inter"/>
              <a:sym typeface="Inter"/>
            </a:endParaRPr>
          </a:p>
        </p:txBody>
      </p:sp>
      <p:sp>
        <p:nvSpPr>
          <p:cNvPr id="189" name="Google Shape;189;p39"/>
          <p:cNvSpPr/>
          <p:nvPr/>
        </p:nvSpPr>
        <p:spPr>
          <a:xfrm>
            <a:off x="3840050" y="2333525"/>
            <a:ext cx="672300" cy="672300"/>
          </a:xfrm>
          <a:prstGeom prst="ellipse">
            <a:avLst/>
          </a:prstGeom>
          <a:gradFill>
            <a:gsLst>
              <a:gs pos="0">
                <a:srgbClr val="FFC882"/>
              </a:gs>
              <a:gs pos="100000">
                <a:srgbClr val="F58E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9"/>
          <p:cNvSpPr txBox="1"/>
          <p:nvPr>
            <p:ph idx="1" type="body"/>
          </p:nvPr>
        </p:nvSpPr>
        <p:spPr>
          <a:xfrm flipH="1">
            <a:off x="3806750" y="2443625"/>
            <a:ext cx="738900" cy="452100"/>
          </a:xfrm>
          <a:prstGeom prst="rect">
            <a:avLst/>
          </a:prstGeom>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 sz="2400">
                <a:solidFill>
                  <a:schemeClr val="accent6"/>
                </a:solidFill>
                <a:latin typeface="Inter"/>
                <a:ea typeface="Inter"/>
                <a:cs typeface="Inter"/>
                <a:sym typeface="Inter"/>
              </a:rPr>
              <a:t>05</a:t>
            </a:r>
            <a:endParaRPr>
              <a:solidFill>
                <a:schemeClr val="accent6"/>
              </a:solidFill>
            </a:endParaRPr>
          </a:p>
        </p:txBody>
      </p:sp>
      <p:sp>
        <p:nvSpPr>
          <p:cNvPr id="191" name="Google Shape;191;p39"/>
          <p:cNvSpPr txBox="1"/>
          <p:nvPr/>
        </p:nvSpPr>
        <p:spPr>
          <a:xfrm>
            <a:off x="4625600" y="24541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1600">
                <a:solidFill>
                  <a:schemeClr val="lt2"/>
                </a:solidFill>
                <a:latin typeface="Inter"/>
                <a:ea typeface="Inter"/>
                <a:cs typeface="Inter"/>
                <a:sym typeface="Inter"/>
              </a:rPr>
              <a:t>LLM</a:t>
            </a:r>
            <a:endParaRPr b="1" sz="1600">
              <a:solidFill>
                <a:schemeClr val="lt2"/>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0"/>
          <p:cNvSpPr txBox="1"/>
          <p:nvPr>
            <p:ph type="title"/>
          </p:nvPr>
        </p:nvSpPr>
        <p:spPr>
          <a:xfrm>
            <a:off x="482950" y="677500"/>
            <a:ext cx="4629300" cy="5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Vectors &amp; Embeddings</a:t>
            </a:r>
            <a:endParaRPr/>
          </a:p>
        </p:txBody>
      </p:sp>
      <p:sp>
        <p:nvSpPr>
          <p:cNvPr id="197" name="Google Shape;197;p40"/>
          <p:cNvSpPr txBox="1"/>
          <p:nvPr>
            <p:ph idx="1" type="body"/>
          </p:nvPr>
        </p:nvSpPr>
        <p:spPr>
          <a:xfrm>
            <a:off x="482950" y="1174575"/>
            <a:ext cx="8141400" cy="15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chemeClr val="accent6"/>
                </a:highlight>
              </a:rPr>
              <a:t>Vectors</a:t>
            </a:r>
            <a:r>
              <a:rPr lang="en">
                <a:highlight>
                  <a:schemeClr val="accent6"/>
                </a:highlight>
              </a:rPr>
              <a:t> represent data points in a multi-dimensional space, known as vector space. They are sets of numbers used to represent things like words, pixels, or objects in that space. </a:t>
            </a:r>
            <a:endParaRPr>
              <a:highlight>
                <a:schemeClr val="accent6"/>
              </a:highlight>
            </a:endParaRPr>
          </a:p>
          <a:p>
            <a:pPr indent="0" lvl="0" marL="0" rtl="0" algn="l">
              <a:spcBef>
                <a:spcPts val="0"/>
              </a:spcBef>
              <a:spcAft>
                <a:spcPts val="0"/>
              </a:spcAft>
              <a:buNone/>
            </a:pPr>
            <a:r>
              <a:t/>
            </a:r>
            <a:endParaRPr>
              <a:highlight>
                <a:schemeClr val="accent6"/>
              </a:highlight>
            </a:endParaRPr>
          </a:p>
          <a:p>
            <a:pPr indent="0" lvl="0" marL="0" rtl="0" algn="l">
              <a:spcBef>
                <a:spcPts val="0"/>
              </a:spcBef>
              <a:spcAft>
                <a:spcPts val="0"/>
              </a:spcAft>
              <a:buNone/>
            </a:pPr>
            <a:r>
              <a:rPr b="1" lang="en">
                <a:highlight>
                  <a:schemeClr val="accent6"/>
                </a:highlight>
              </a:rPr>
              <a:t>Embeddings</a:t>
            </a:r>
            <a:r>
              <a:rPr lang="en">
                <a:highlight>
                  <a:schemeClr val="accent6"/>
                </a:highlight>
              </a:rPr>
              <a:t> are a specific type of vector used to represent text as numerical data. These are numerical representations of values or objects like text, images, and audio that are designed to be understood by machine learning models and semantic search algorithms.</a:t>
            </a:r>
            <a:endParaRPr>
              <a:highlight>
                <a:schemeClr val="accent6"/>
              </a:highlight>
            </a:endParaRPr>
          </a:p>
          <a:p>
            <a:pPr indent="0" lvl="0" marL="0" rtl="0" algn="l">
              <a:spcBef>
                <a:spcPts val="0"/>
              </a:spcBef>
              <a:spcAft>
                <a:spcPts val="0"/>
              </a:spcAft>
              <a:buNone/>
            </a:pPr>
            <a:r>
              <a:t/>
            </a:r>
            <a:endParaRPr/>
          </a:p>
        </p:txBody>
      </p:sp>
      <p:pic>
        <p:nvPicPr>
          <p:cNvPr id="198" name="Google Shape;198;p40"/>
          <p:cNvPicPr preferRelativeResize="0"/>
          <p:nvPr/>
        </p:nvPicPr>
        <p:blipFill rotWithShape="1">
          <a:blip r:embed="rId3">
            <a:alphaModFix/>
          </a:blip>
          <a:srcRect b="12712" l="3980" r="3666" t="12987"/>
          <a:stretch/>
        </p:blipFill>
        <p:spPr>
          <a:xfrm>
            <a:off x="1627412" y="2790125"/>
            <a:ext cx="5852474" cy="1778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1"/>
          <p:cNvSpPr txBox="1"/>
          <p:nvPr>
            <p:ph type="title"/>
          </p:nvPr>
        </p:nvSpPr>
        <p:spPr>
          <a:xfrm>
            <a:off x="938500" y="542450"/>
            <a:ext cx="4629300" cy="4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RAG &amp; GraphRAG?</a:t>
            </a:r>
            <a:endParaRPr/>
          </a:p>
        </p:txBody>
      </p:sp>
      <p:sp>
        <p:nvSpPr>
          <p:cNvPr id="204" name="Google Shape;204;p41"/>
          <p:cNvSpPr txBox="1"/>
          <p:nvPr>
            <p:ph idx="1" type="body"/>
          </p:nvPr>
        </p:nvSpPr>
        <p:spPr>
          <a:xfrm>
            <a:off x="938500" y="1152675"/>
            <a:ext cx="6039600" cy="3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Rag, or Retrieval-Augmented Generation</a:t>
            </a:r>
            <a:r>
              <a:rPr lang="en"/>
              <a:t>, is the process of optimising the output of a large language model (LLM), so it references an authoritative knowledge base, like a document provided by the user, outside of its training data sources before generating a response.</a:t>
            </a:r>
            <a:endParaRPr/>
          </a:p>
          <a:p>
            <a:pPr indent="0" lvl="0" marL="0" rtl="0" algn="l">
              <a:spcBef>
                <a:spcPts val="1600"/>
              </a:spcBef>
              <a:spcAft>
                <a:spcPts val="1600"/>
              </a:spcAft>
              <a:buNone/>
            </a:pPr>
            <a:r>
              <a:rPr lang="en"/>
              <a:t>Whereas, </a:t>
            </a:r>
            <a:r>
              <a:rPr lang="en"/>
              <a:t>GraphRAG represents a significant advancement from baseline RAG because it leverages structured knowledge from </a:t>
            </a:r>
            <a:r>
              <a:rPr b="1" lang="en"/>
              <a:t>graphs to enhance the contextuality, accuracy, and relevance of generated text </a:t>
            </a:r>
            <a:r>
              <a:rPr lang="en"/>
              <a:t>across various applications.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2"/>
          <p:cNvSpPr txBox="1"/>
          <p:nvPr>
            <p:ph type="title"/>
          </p:nvPr>
        </p:nvSpPr>
        <p:spPr>
          <a:xfrm>
            <a:off x="938500" y="537238"/>
            <a:ext cx="4629300" cy="4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RAG Process</a:t>
            </a:r>
            <a:endParaRPr/>
          </a:p>
        </p:txBody>
      </p:sp>
      <p:pic>
        <p:nvPicPr>
          <p:cNvPr id="210" name="Google Shape;210;p42"/>
          <p:cNvPicPr preferRelativeResize="0"/>
          <p:nvPr/>
        </p:nvPicPr>
        <p:blipFill>
          <a:blip r:embed="rId3">
            <a:alphaModFix/>
          </a:blip>
          <a:stretch>
            <a:fillRect/>
          </a:stretch>
        </p:blipFill>
        <p:spPr>
          <a:xfrm>
            <a:off x="938500" y="1231064"/>
            <a:ext cx="7363651" cy="2319125"/>
          </a:xfrm>
          <a:prstGeom prst="rect">
            <a:avLst/>
          </a:prstGeom>
          <a:noFill/>
          <a:ln>
            <a:noFill/>
          </a:ln>
        </p:spPr>
      </p:pic>
      <p:sp>
        <p:nvSpPr>
          <p:cNvPr id="211" name="Google Shape;211;p42"/>
          <p:cNvSpPr txBox="1"/>
          <p:nvPr/>
        </p:nvSpPr>
        <p:spPr>
          <a:xfrm>
            <a:off x="938500" y="3550188"/>
            <a:ext cx="4048200" cy="1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latin typeface="Montserrat"/>
                <a:ea typeface="Montserrat"/>
                <a:cs typeface="Montserrat"/>
                <a:sym typeface="Montserrat"/>
              </a:rPr>
              <a:t>Source: DeepLearning.AI (Langchain chat with your data)</a:t>
            </a:r>
            <a:endParaRPr i="1" sz="1000">
              <a:solidFill>
                <a:schemeClr val="lt2"/>
              </a:solidFill>
              <a:latin typeface="Montserrat"/>
              <a:ea typeface="Montserrat"/>
              <a:cs typeface="Montserrat"/>
              <a:sym typeface="Montserrat"/>
            </a:endParaRPr>
          </a:p>
        </p:txBody>
      </p:sp>
      <p:sp>
        <p:nvSpPr>
          <p:cNvPr id="212" name="Google Shape;212;p42"/>
          <p:cNvSpPr txBox="1"/>
          <p:nvPr/>
        </p:nvSpPr>
        <p:spPr>
          <a:xfrm>
            <a:off x="938500" y="3881463"/>
            <a:ext cx="7225500" cy="7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latin typeface="Montserrat"/>
                <a:ea typeface="Montserrat"/>
                <a:cs typeface="Montserrat"/>
                <a:sym typeface="Montserrat"/>
              </a:rPr>
              <a:t>In RAG, an LLM retrieves contextual documents from an external dataset as part of its execution. This is useful if we want to ask question about specific documents</a:t>
            </a:r>
            <a:endParaRPr>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3"/>
          <p:cNvSpPr txBox="1"/>
          <p:nvPr>
            <p:ph type="title"/>
          </p:nvPr>
        </p:nvSpPr>
        <p:spPr>
          <a:xfrm>
            <a:off x="938500" y="971700"/>
            <a:ext cx="52920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Knowledge Graph?</a:t>
            </a:r>
            <a:endParaRPr/>
          </a:p>
        </p:txBody>
      </p:sp>
      <p:sp>
        <p:nvSpPr>
          <p:cNvPr id="218" name="Google Shape;218;p43"/>
          <p:cNvSpPr txBox="1"/>
          <p:nvPr>
            <p:ph idx="1" type="body"/>
          </p:nvPr>
        </p:nvSpPr>
        <p:spPr>
          <a:xfrm>
            <a:off x="938500" y="1659275"/>
            <a:ext cx="6121200" cy="21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t>knowledge graph</a:t>
            </a:r>
            <a:r>
              <a:rPr lang="en"/>
              <a:t> (or semantic network) represents a </a:t>
            </a:r>
            <a:r>
              <a:rPr lang="en" u="sng"/>
              <a:t>network</a:t>
            </a:r>
            <a:r>
              <a:rPr lang="en"/>
              <a:t> of real-world entities—such as objects, events, situations or concepts—and illustrates the </a:t>
            </a:r>
            <a:r>
              <a:rPr lang="en" u="sng"/>
              <a:t>relationship</a:t>
            </a:r>
            <a:r>
              <a:rPr lang="en"/>
              <a:t> between them; so it </a:t>
            </a:r>
            <a:r>
              <a:rPr b="1" lang="en"/>
              <a:t>structures data </a:t>
            </a:r>
            <a:r>
              <a:rPr lang="en"/>
              <a:t>using </a:t>
            </a:r>
            <a:r>
              <a:rPr lang="en" u="sng"/>
              <a:t>entities</a:t>
            </a:r>
            <a:r>
              <a:rPr lang="en"/>
              <a:t> (nodes) and </a:t>
            </a:r>
            <a:r>
              <a:rPr lang="en" u="sng"/>
              <a:t>relationships</a:t>
            </a:r>
            <a:r>
              <a:rPr lang="en"/>
              <a:t> (edges) to represent knowledge. </a:t>
            </a:r>
            <a:endParaRPr/>
          </a:p>
          <a:p>
            <a:pPr indent="0" lvl="0" marL="0" rtl="0" algn="l">
              <a:spcBef>
                <a:spcPts val="1600"/>
              </a:spcBef>
              <a:spcAft>
                <a:spcPts val="0"/>
              </a:spcAft>
              <a:buNone/>
            </a:pPr>
            <a:r>
              <a:rPr lang="en"/>
              <a:t>In the chatbot, the knowledge graph stores information to allow the chatbot to reason and infer new knowledge from the relationships between data points.</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4"/>
          <p:cNvSpPr txBox="1"/>
          <p:nvPr>
            <p:ph type="title"/>
          </p:nvPr>
        </p:nvSpPr>
        <p:spPr>
          <a:xfrm>
            <a:off x="547700" y="601925"/>
            <a:ext cx="4629300" cy="5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Neo4j </a:t>
            </a:r>
            <a:endParaRPr/>
          </a:p>
        </p:txBody>
      </p:sp>
      <p:sp>
        <p:nvSpPr>
          <p:cNvPr id="224" name="Google Shape;224;p44"/>
          <p:cNvSpPr txBox="1"/>
          <p:nvPr>
            <p:ph idx="1" type="body"/>
          </p:nvPr>
        </p:nvSpPr>
        <p:spPr>
          <a:xfrm>
            <a:off x="547700" y="1154225"/>
            <a:ext cx="7331400" cy="35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6"/>
                </a:highlight>
              </a:rPr>
              <a:t>Neo4j is a widely used </a:t>
            </a:r>
            <a:r>
              <a:rPr b="1" lang="en">
                <a:highlight>
                  <a:schemeClr val="accent6"/>
                </a:highlight>
              </a:rPr>
              <a:t>graph database </a:t>
            </a:r>
            <a:r>
              <a:rPr lang="en">
                <a:highlight>
                  <a:schemeClr val="accent6"/>
                </a:highlight>
              </a:rPr>
              <a:t>utilised for its high performance, scalability, and open-source nature. At its core, it stores data in the form of nodes, relationships, and properties, making it an ideal choice for handling complex data relationships. </a:t>
            </a:r>
            <a:endParaRPr>
              <a:highlight>
                <a:schemeClr val="accent6"/>
              </a:highlight>
            </a:endParaRPr>
          </a:p>
          <a:p>
            <a:pPr indent="0" lvl="0" marL="0" rtl="0" algn="l">
              <a:spcBef>
                <a:spcPts val="0"/>
              </a:spcBef>
              <a:spcAft>
                <a:spcPts val="0"/>
              </a:spcAft>
              <a:buNone/>
            </a:pPr>
            <a:r>
              <a:t/>
            </a:r>
            <a:endParaRPr>
              <a:highlight>
                <a:schemeClr val="accent6"/>
              </a:highlight>
            </a:endParaRPr>
          </a:p>
          <a:p>
            <a:pPr indent="-317500" lvl="0" marL="457200" rtl="0" algn="l">
              <a:spcBef>
                <a:spcPts val="0"/>
              </a:spcBef>
              <a:spcAft>
                <a:spcPts val="0"/>
              </a:spcAft>
              <a:buSzPts val="1400"/>
              <a:buChar char="●"/>
            </a:pPr>
            <a:r>
              <a:rPr b="1" lang="en">
                <a:highlight>
                  <a:schemeClr val="accent6"/>
                </a:highlight>
              </a:rPr>
              <a:t>Graph databases </a:t>
            </a:r>
            <a:r>
              <a:rPr lang="en">
                <a:highlight>
                  <a:schemeClr val="accent6"/>
                </a:highlight>
              </a:rPr>
              <a:t>represent data through relationships rather than traditional tabular formats. These graphs consist of nodes and edges. </a:t>
            </a:r>
            <a:endParaRPr>
              <a:highlight>
                <a:schemeClr val="accent6"/>
              </a:highlight>
            </a:endParaRPr>
          </a:p>
          <a:p>
            <a:pPr indent="-317500" lvl="0" marL="457200" rtl="0" algn="l">
              <a:spcBef>
                <a:spcPts val="0"/>
              </a:spcBef>
              <a:spcAft>
                <a:spcPts val="0"/>
              </a:spcAft>
              <a:buSzPts val="1400"/>
              <a:buChar char="●"/>
            </a:pPr>
            <a:r>
              <a:rPr b="1" lang="en">
                <a:highlight>
                  <a:schemeClr val="accent6"/>
                </a:highlight>
              </a:rPr>
              <a:t>Nodes</a:t>
            </a:r>
            <a:r>
              <a:rPr lang="en">
                <a:highlight>
                  <a:schemeClr val="accent6"/>
                </a:highlight>
              </a:rPr>
              <a:t> represent </a:t>
            </a:r>
            <a:r>
              <a:rPr lang="en" u="sng">
                <a:highlight>
                  <a:schemeClr val="accent6"/>
                </a:highlight>
              </a:rPr>
              <a:t>entities</a:t>
            </a:r>
            <a:r>
              <a:rPr lang="en">
                <a:highlight>
                  <a:schemeClr val="accent6"/>
                </a:highlight>
              </a:rPr>
              <a:t> (ex Persons or Places), while </a:t>
            </a:r>
            <a:r>
              <a:rPr b="1" lang="en">
                <a:highlight>
                  <a:schemeClr val="accent6"/>
                </a:highlight>
              </a:rPr>
              <a:t>edges</a:t>
            </a:r>
            <a:r>
              <a:rPr lang="en">
                <a:highlight>
                  <a:schemeClr val="accent6"/>
                </a:highlight>
              </a:rPr>
              <a:t> represent </a:t>
            </a:r>
            <a:r>
              <a:rPr lang="en" u="sng">
                <a:highlight>
                  <a:schemeClr val="accent6"/>
                </a:highlight>
              </a:rPr>
              <a:t>relationships between these nodes.</a:t>
            </a:r>
            <a:r>
              <a:rPr lang="en">
                <a:highlight>
                  <a:schemeClr val="accent6"/>
                </a:highlight>
              </a:rPr>
              <a:t> Both nodes and relationships can have properties to store additional metadata. </a:t>
            </a:r>
            <a:endParaRPr>
              <a:highlight>
                <a:schemeClr val="accent6"/>
              </a:highlight>
            </a:endParaRPr>
          </a:p>
          <a:p>
            <a:pPr indent="0" lvl="0" marL="0" rtl="0" algn="l">
              <a:spcBef>
                <a:spcPts val="0"/>
              </a:spcBef>
              <a:spcAft>
                <a:spcPts val="0"/>
              </a:spcAft>
              <a:buNone/>
            </a:pPr>
            <a:r>
              <a:t/>
            </a:r>
            <a:endParaRPr>
              <a:highlight>
                <a:schemeClr val="accent6"/>
              </a:highlight>
            </a:endParaRPr>
          </a:p>
          <a:p>
            <a:pPr indent="0" lvl="0" marL="0" rtl="0" algn="l">
              <a:spcBef>
                <a:spcPts val="0"/>
              </a:spcBef>
              <a:spcAft>
                <a:spcPts val="0"/>
              </a:spcAft>
              <a:buNone/>
            </a:pPr>
            <a:r>
              <a:rPr lang="en">
                <a:highlight>
                  <a:schemeClr val="dk1"/>
                </a:highlight>
              </a:rPr>
              <a:t>Furthermore, its ability to establish relationships between nodes allows users to query the data flexibly and efficiently using </a:t>
            </a:r>
            <a:r>
              <a:rPr b="1" lang="en">
                <a:highlight>
                  <a:schemeClr val="dk1"/>
                </a:highlight>
              </a:rPr>
              <a:t>Cypher</a:t>
            </a:r>
            <a:r>
              <a:rPr lang="en">
                <a:highlight>
                  <a:schemeClr val="dk1"/>
                </a:highlight>
              </a:rPr>
              <a:t>, Neo4j’s query language. </a:t>
            </a:r>
            <a:r>
              <a:rPr b="1" lang="en">
                <a:highlight>
                  <a:schemeClr val="accent6"/>
                </a:highlight>
              </a:rPr>
              <a:t>Cypher</a:t>
            </a:r>
            <a:r>
              <a:rPr lang="en">
                <a:highlight>
                  <a:schemeClr val="accent6"/>
                </a:highlight>
              </a:rPr>
              <a:t> is a declarative query language that allows us to query the data in our Neo4j database. This makes it easy to extract insights and patterns from the data. </a:t>
            </a:r>
            <a:endParaRPr>
              <a:highlight>
                <a:schemeClr val="accent6"/>
              </a:highlight>
            </a:endParaRPr>
          </a:p>
        </p:txBody>
      </p:sp>
      <p:pic>
        <p:nvPicPr>
          <p:cNvPr id="225" name="Google Shape;225;p44"/>
          <p:cNvPicPr preferRelativeResize="0"/>
          <p:nvPr/>
        </p:nvPicPr>
        <p:blipFill>
          <a:blip r:embed="rId3">
            <a:alphaModFix/>
          </a:blip>
          <a:stretch>
            <a:fillRect/>
          </a:stretch>
        </p:blipFill>
        <p:spPr>
          <a:xfrm>
            <a:off x="6662450" y="61700"/>
            <a:ext cx="2414300" cy="890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